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70" r:id="rId2"/>
    <p:sldId id="337" r:id="rId3"/>
    <p:sldId id="259" r:id="rId4"/>
    <p:sldId id="338" r:id="rId5"/>
    <p:sldId id="327" r:id="rId6"/>
    <p:sldId id="328" r:id="rId7"/>
    <p:sldId id="329" r:id="rId8"/>
    <p:sldId id="330" r:id="rId9"/>
    <p:sldId id="336" r:id="rId10"/>
    <p:sldId id="340" r:id="rId11"/>
    <p:sldId id="331" r:id="rId12"/>
    <p:sldId id="342" r:id="rId13"/>
    <p:sldId id="341" r:id="rId14"/>
    <p:sldId id="335" r:id="rId15"/>
    <p:sldId id="321" r:id="rId16"/>
    <p:sldId id="269" r:id="rId17"/>
    <p:sldId id="339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8" autoAdjust="0"/>
    <p:restoredTop sz="91065" autoAdjust="0"/>
  </p:normalViewPr>
  <p:slideViewPr>
    <p:cSldViewPr snapToGrid="0" snapToObjects="1">
      <p:cViewPr varScale="1">
        <p:scale>
          <a:sx n="89" d="100"/>
          <a:sy n="89" d="100"/>
        </p:scale>
        <p:origin x="-9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11/4/14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11/4/14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pf</a:t>
            </a:r>
            <a:r>
              <a:rPr lang="en-US" baseline="0" dirty="0" smtClean="0"/>
              <a:t> signals in the brain that regulate hunger and satisfaction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signals from</a:t>
            </a:r>
            <a:r>
              <a:rPr lang="en-US" baseline="0" dirty="0" smtClean="0"/>
              <a:t> the periphery that play a role in signaling energy needs. Ghrelin is a hormone secreted by the stomach in anticipation of food and is associated with hunger.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Insulin and glucose spike in the blood after eating a meal and signal fullness.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adipose tissue itself secretes a hormone called </a:t>
            </a:r>
            <a:r>
              <a:rPr lang="en-US" baseline="0" dirty="0" err="1" smtClean="0"/>
              <a:t>leptin</a:t>
            </a:r>
            <a:r>
              <a:rPr lang="en-US" baseline="0" dirty="0" smtClean="0"/>
              <a:t>. The amount of </a:t>
            </a:r>
            <a:r>
              <a:rPr lang="en-US" baseline="0" dirty="0" err="1" smtClean="0"/>
              <a:t>leptin</a:t>
            </a:r>
            <a:r>
              <a:rPr lang="en-US" baseline="0" dirty="0" smtClean="0"/>
              <a:t> secreted increases with more fat stores and therefore reflects the amount of energy stores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FA87A-31F5-834E-BF9B-4E9558B7A6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hypothalamus is composed of many different groups of</a:t>
            </a:r>
            <a:r>
              <a:rPr lang="en-US" baseline="0" dirty="0" smtClean="0"/>
              <a:t> neurons called nuclei</a:t>
            </a:r>
          </a:p>
          <a:p>
            <a:r>
              <a:rPr lang="en-US" baseline="0" dirty="0" smtClean="0"/>
              <a:t>One of these nuclei is called the </a:t>
            </a:r>
            <a:r>
              <a:rPr lang="en-US" b="1" baseline="0" dirty="0" err="1" smtClean="0"/>
              <a:t>arcuate</a:t>
            </a:r>
            <a:r>
              <a:rPr lang="en-US" b="1" baseline="0" dirty="0" smtClean="0"/>
              <a:t> nucleus</a:t>
            </a:r>
          </a:p>
          <a:p>
            <a:r>
              <a:rPr lang="en-US" b="0" baseline="0" dirty="0" smtClean="0"/>
              <a:t>The </a:t>
            </a:r>
            <a:r>
              <a:rPr lang="en-US" b="0" baseline="0" dirty="0" err="1" smtClean="0"/>
              <a:t>arcuate</a:t>
            </a:r>
            <a:r>
              <a:rPr lang="en-US" b="0" baseline="0" dirty="0" smtClean="0"/>
              <a:t> nucleus is connected to the the </a:t>
            </a:r>
            <a:r>
              <a:rPr lang="en-US" b="1" baseline="0" dirty="0" smtClean="0"/>
              <a:t>hunger center </a:t>
            </a:r>
            <a:r>
              <a:rPr lang="en-US" b="0" baseline="0" dirty="0" smtClean="0"/>
              <a:t>in the </a:t>
            </a:r>
            <a:r>
              <a:rPr lang="en-US" b="1" baseline="0" dirty="0" smtClean="0"/>
              <a:t>lateral hypothalamus </a:t>
            </a:r>
            <a:r>
              <a:rPr lang="en-US" b="0" baseline="0" dirty="0" smtClean="0"/>
              <a:t>and the </a:t>
            </a:r>
            <a:r>
              <a:rPr lang="en-US" b="1" baseline="0" dirty="0" smtClean="0"/>
              <a:t>satiety center </a:t>
            </a:r>
            <a:r>
              <a:rPr lang="en-US" b="0" baseline="0" dirty="0" smtClean="0"/>
              <a:t>in the </a:t>
            </a:r>
            <a:r>
              <a:rPr lang="en-US" b="1" baseline="0" dirty="0" err="1" smtClean="0"/>
              <a:t>paraventricular</a:t>
            </a:r>
            <a:r>
              <a:rPr lang="en-US" b="1" baseline="0" dirty="0" smtClean="0"/>
              <a:t> nucleus </a:t>
            </a:r>
            <a:r>
              <a:rPr lang="en-US" b="0" baseline="0" dirty="0" smtClean="0"/>
              <a:t>of the hypothalamus</a:t>
            </a:r>
          </a:p>
          <a:p>
            <a:r>
              <a:rPr lang="en-US" b="0" baseline="0" dirty="0" smtClean="0"/>
              <a:t>When we are hungry the stomach secretes </a:t>
            </a:r>
            <a:r>
              <a:rPr lang="en-US" b="0" baseline="0" dirty="0" err="1" smtClean="0"/>
              <a:t>Grehlin</a:t>
            </a:r>
            <a:r>
              <a:rPr lang="en-US" b="0" baseline="0" dirty="0" smtClean="0"/>
              <a:t>. </a:t>
            </a:r>
            <a:r>
              <a:rPr lang="en-US" b="0" baseline="0" dirty="0" err="1" smtClean="0"/>
              <a:t>Grehlin</a:t>
            </a:r>
            <a:r>
              <a:rPr lang="en-US" b="0" baseline="0" dirty="0" smtClean="0"/>
              <a:t> acts on the </a:t>
            </a:r>
            <a:r>
              <a:rPr lang="en-US" b="0" baseline="0" dirty="0" err="1" smtClean="0"/>
              <a:t>arcuate</a:t>
            </a:r>
            <a:r>
              <a:rPr lang="en-US" b="0" baseline="0" dirty="0" smtClean="0"/>
              <a:t> nucleus which tells the hunger center to eat.</a:t>
            </a:r>
          </a:p>
          <a:p>
            <a:r>
              <a:rPr lang="en-US" b="0" baseline="0" dirty="0" smtClean="0"/>
              <a:t>Then when we are full the insulin released in response to the glucose spike and the </a:t>
            </a:r>
            <a:r>
              <a:rPr lang="en-US" b="0" baseline="0" dirty="0" err="1" smtClean="0"/>
              <a:t>leptin</a:t>
            </a:r>
            <a:r>
              <a:rPr lang="en-US" b="0" baseline="0" dirty="0" smtClean="0"/>
              <a:t> released from fat tells the satiety center to stop eating.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FA87A-31F5-834E-BF9B-4E9558B7A69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5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When </a:t>
            </a:r>
            <a:r>
              <a:rPr lang="en-US" b="0" baseline="0" dirty="0" err="1" smtClean="0"/>
              <a:t>Grehlin</a:t>
            </a:r>
            <a:r>
              <a:rPr lang="en-US" b="0" baseline="0" dirty="0" smtClean="0"/>
              <a:t> acts on the </a:t>
            </a:r>
            <a:r>
              <a:rPr lang="en-US" b="0" baseline="0" dirty="0" err="1" smtClean="0"/>
              <a:t>arcuate</a:t>
            </a:r>
            <a:r>
              <a:rPr lang="en-US" b="0" baseline="0" dirty="0" smtClean="0"/>
              <a:t> nucleus it produces 2 neuronal signals Agouti related peptide (AGRP) and neuropeptide Y (NPY)</a:t>
            </a:r>
          </a:p>
          <a:p>
            <a:r>
              <a:rPr lang="en-US" b="0" baseline="0" dirty="0" smtClean="0"/>
              <a:t>They signal the hunger center in the lateral hypothalamus to release signals that stop eating.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When insulin and </a:t>
            </a:r>
            <a:r>
              <a:rPr lang="en-US" b="0" baseline="0" dirty="0" err="1" smtClean="0"/>
              <a:t>leptin</a:t>
            </a:r>
            <a:r>
              <a:rPr lang="en-US" b="0" baseline="0" dirty="0" smtClean="0"/>
              <a:t> act on the </a:t>
            </a:r>
            <a:r>
              <a:rPr lang="en-US" b="0" baseline="0" dirty="0" err="1" smtClean="0"/>
              <a:t>arcuate</a:t>
            </a:r>
            <a:r>
              <a:rPr lang="en-US" b="0" baseline="0" dirty="0" smtClean="0"/>
              <a:t>  it produces produce alpha melanocyte stimulating hormone (A-MSH).  A MSH tells the satiety center to stop eating.</a:t>
            </a:r>
          </a:p>
          <a:p>
            <a:r>
              <a:rPr lang="en-US" b="0" baseline="0" dirty="0" err="1" smtClean="0"/>
              <a:t>Leptin</a:t>
            </a:r>
            <a:r>
              <a:rPr lang="en-US" b="0" baseline="0" dirty="0" smtClean="0"/>
              <a:t> and insulin can also inhibit the hunger pathway, both at the level of the </a:t>
            </a:r>
            <a:r>
              <a:rPr lang="en-US" b="0" baseline="0" dirty="0" err="1" smtClean="0"/>
              <a:t>arcuate</a:t>
            </a:r>
            <a:r>
              <a:rPr lang="en-US" b="0" baseline="0" dirty="0" smtClean="0"/>
              <a:t> nucleus and at the level of the hunger center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FA87A-31F5-834E-BF9B-4E9558B7A6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5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the students:</a:t>
            </a:r>
            <a:r>
              <a:rPr lang="en-US" baseline="0" dirty="0" smtClean="0"/>
              <a:t> Can you think of times when these signals may be reaching the brain but we still don’t start or stop eating?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FA87A-31F5-834E-BF9B-4E9558B7A69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some of the risk factors</a:t>
            </a:r>
            <a:r>
              <a:rPr lang="en-US" baseline="0" dirty="0" smtClean="0"/>
              <a:t> and symptoms</a:t>
            </a:r>
            <a:r>
              <a:rPr lang="en-US" dirty="0" smtClean="0"/>
              <a:t> of Anorexia Nervosa</a:t>
            </a:r>
            <a:r>
              <a:rPr lang="en-US" baseline="0" dirty="0" smtClean="0"/>
              <a:t> and Bulimia Nervosa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FA87A-31F5-834E-BF9B-4E9558B7A69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2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2:09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8:32 minutes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2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11/4/14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603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4762500" cy="1436688"/>
          </a:xfrm>
          <a:prstGeom prst="rect">
            <a:avLst/>
          </a:prstGeom>
          <a:solidFill>
            <a:srgbClr val="4D7B5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18" y="2910180"/>
            <a:ext cx="3930782" cy="3291375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246063" y="167808"/>
            <a:ext cx="8331200" cy="11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3600" b="1" dirty="0">
                <a:latin typeface="Gill Sans" charset="0"/>
                <a:cs typeface="Gill Sans" charset="0"/>
              </a:rPr>
              <a:t>Metabolic Diseases</a:t>
            </a:r>
            <a:br>
              <a:rPr lang="en-US" sz="3600" b="1" dirty="0">
                <a:latin typeface="Gill Sans" charset="0"/>
                <a:cs typeface="Gill Sans" charset="0"/>
              </a:rPr>
            </a:br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3.3</a:t>
            </a:r>
            <a:endParaRPr lang="en-US" sz="3600" b="1" dirty="0">
              <a:cs typeface="Gill Sans" charset="0"/>
            </a:endParaRPr>
          </a:p>
          <a:p>
            <a:r>
              <a:rPr lang="en-US" sz="2500" b="1" dirty="0">
                <a:cs typeface="Gill Sans" charset="0"/>
              </a:rPr>
              <a:t> </a:t>
            </a:r>
            <a:endParaRPr lang="en-US" dirty="0">
              <a:latin typeface="Cambria Bold" charset="0"/>
              <a:cs typeface="Cambria Bold" charset="0"/>
              <a:sym typeface="Cambria Bold" charset="0"/>
            </a:endParaRPr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858819" y="1879685"/>
            <a:ext cx="5995835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What makes us feel hungry or full?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888" y="157974"/>
            <a:ext cx="4708731" cy="828197"/>
          </a:xfrm>
        </p:spPr>
        <p:txBody>
          <a:bodyPr/>
          <a:lstStyle/>
          <a:p>
            <a:r>
              <a:rPr lang="en-US" b="1" dirty="0" smtClean="0"/>
              <a:t>Eating Disorders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54283" y="1429611"/>
            <a:ext cx="2183429" cy="41549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People with Anorexia </a:t>
            </a:r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ervosa or Bulimia </a:t>
            </a:r>
            <a:r>
              <a:rPr lang="en-US" sz="2400" dirty="0">
                <a:latin typeface="Calibri"/>
                <a:cs typeface="Calibri"/>
              </a:rPr>
              <a:t>N</a:t>
            </a:r>
            <a:r>
              <a:rPr lang="en-US" sz="2400" dirty="0" smtClean="0">
                <a:latin typeface="Calibri"/>
                <a:cs typeface="Calibri"/>
              </a:rPr>
              <a:t>ervosa don’t eat even though they have </a:t>
            </a:r>
            <a:r>
              <a:rPr lang="en-US" sz="2400" b="1" dirty="0" smtClean="0">
                <a:latin typeface="Calibri"/>
                <a:cs typeface="Calibri"/>
              </a:rPr>
              <a:t>increased ghrelin</a:t>
            </a:r>
            <a:r>
              <a:rPr lang="en-US" sz="2400" dirty="0" smtClean="0">
                <a:latin typeface="Calibri"/>
                <a:cs typeface="Calibri"/>
              </a:rPr>
              <a:t>, and </a:t>
            </a:r>
            <a:r>
              <a:rPr lang="en-US" sz="2400" b="1" dirty="0" smtClean="0">
                <a:latin typeface="Calibri"/>
                <a:cs typeface="Calibri"/>
              </a:rPr>
              <a:t>decreased leptin &amp; CCK</a:t>
            </a:r>
            <a:endParaRPr lang="en-US" sz="2400" b="1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97" y="1294721"/>
            <a:ext cx="3174923" cy="4735082"/>
          </a:xfrm>
          <a:prstGeom prst="rect">
            <a:avLst/>
          </a:prstGeom>
        </p:spPr>
      </p:pic>
      <p:pic>
        <p:nvPicPr>
          <p:cNvPr id="22" name="Picture 4" descr="bulimia complica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3"/>
          <a:stretch/>
        </p:blipFill>
        <p:spPr bwMode="auto">
          <a:xfrm>
            <a:off x="5797256" y="1360873"/>
            <a:ext cx="3224336" cy="448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0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52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How might the satiety pathway</a:t>
            </a:r>
            <a:br>
              <a:rPr lang="en-US" sz="4000" b="1" dirty="0" smtClean="0"/>
            </a:br>
            <a:r>
              <a:rPr lang="en-US" sz="4000" b="1" smtClean="0"/>
              <a:t>affect the development </a:t>
            </a:r>
            <a:r>
              <a:rPr lang="en-US" sz="4000" b="1" dirty="0" smtClean="0"/>
              <a:t>of obesity?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99383"/>
            <a:ext cx="8229600" cy="3164641"/>
          </a:xfrm>
        </p:spPr>
        <p:txBody>
          <a:bodyPr/>
          <a:lstStyle/>
          <a:p>
            <a:r>
              <a:rPr lang="en-US" dirty="0">
                <a:latin typeface="+mj-lt"/>
                <a:cs typeface="Times New Roman"/>
              </a:rPr>
              <a:t>Genetic mutations in this </a:t>
            </a:r>
            <a:r>
              <a:rPr lang="en-US" dirty="0" smtClean="0">
                <a:latin typeface="+mj-lt"/>
                <a:cs typeface="Times New Roman"/>
              </a:rPr>
              <a:t>pathway can </a:t>
            </a:r>
            <a:r>
              <a:rPr lang="en-US" dirty="0">
                <a:latin typeface="+mj-lt"/>
                <a:cs typeface="Times New Roman"/>
              </a:rPr>
              <a:t>cause obesity </a:t>
            </a:r>
            <a:r>
              <a:rPr lang="en-US" dirty="0" smtClean="0">
                <a:latin typeface="+mj-lt"/>
                <a:cs typeface="Times New Roman"/>
              </a:rPr>
              <a:t>but these are rare.</a:t>
            </a:r>
          </a:p>
          <a:p>
            <a:pPr marL="1255713" indent="0">
              <a:buNone/>
            </a:pPr>
            <a:r>
              <a:rPr lang="en-US" dirty="0" err="1" smtClean="0">
                <a:latin typeface="+mj-lt"/>
                <a:cs typeface="Times New Roman"/>
              </a:rPr>
              <a:t>Prader</a:t>
            </a:r>
            <a:r>
              <a:rPr lang="en-US" dirty="0" smtClean="0">
                <a:latin typeface="+mj-lt"/>
                <a:cs typeface="Times New Roman"/>
              </a:rPr>
              <a:t> </a:t>
            </a:r>
            <a:r>
              <a:rPr lang="en-US" dirty="0" err="1" smtClean="0">
                <a:latin typeface="+mj-lt"/>
                <a:cs typeface="Times New Roman"/>
              </a:rPr>
              <a:t>Willi</a:t>
            </a:r>
            <a:r>
              <a:rPr lang="en-US" dirty="0" smtClean="0">
                <a:latin typeface="+mj-lt"/>
                <a:cs typeface="Times New Roman"/>
              </a:rPr>
              <a:t> Syndrome: Genetic disorder that causes hypothalamus to not function correctly. Leads to insatiable appetite.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  <a:cs typeface="Times New Roman"/>
              </a:rPr>
              <a:t> </a:t>
            </a:r>
            <a:endParaRPr lang="en-US" dirty="0">
              <a:latin typeface="+mj-lt"/>
              <a:ea typeface="ヒラギノ明朝 ProN W3" charset="0"/>
              <a:cs typeface="Times New Roman"/>
              <a:sym typeface="Times New Roman" charset="0"/>
            </a:endParaRPr>
          </a:p>
          <a:p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06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Prader</a:t>
            </a:r>
            <a:r>
              <a:rPr lang="en-US" dirty="0" smtClean="0"/>
              <a:t> </a:t>
            </a:r>
            <a:r>
              <a:rPr lang="en-US" dirty="0" err="1" smtClean="0"/>
              <a:t>Willi</a:t>
            </a:r>
            <a:r>
              <a:rPr lang="en-US" dirty="0" smtClean="0"/>
              <a:t> Syndrome</a:t>
            </a:r>
            <a:endParaRPr lang="en-US" dirty="0"/>
          </a:p>
        </p:txBody>
      </p:sp>
      <p:pic>
        <p:nvPicPr>
          <p:cNvPr id="4" name="PWS Trim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16654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52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How might this pathway impact</a:t>
            </a:r>
            <a:br>
              <a:rPr lang="en-US" sz="4000" b="1" dirty="0" smtClean="0"/>
            </a:br>
            <a:r>
              <a:rPr lang="en-US" sz="4000" b="1" dirty="0" smtClean="0"/>
              <a:t>development of obesity?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84951"/>
            <a:ext cx="8229600" cy="4160522"/>
          </a:xfrm>
        </p:spPr>
        <p:txBody>
          <a:bodyPr/>
          <a:lstStyle/>
          <a:p>
            <a:r>
              <a:rPr lang="en-US" dirty="0" smtClean="0">
                <a:cs typeface="Times New Roman"/>
              </a:rPr>
              <a:t>Genetic </a:t>
            </a:r>
            <a:r>
              <a:rPr lang="en-US" dirty="0">
                <a:cs typeface="Times New Roman"/>
              </a:rPr>
              <a:t>mutations in this pathway can cause obesity but these are rare</a:t>
            </a:r>
            <a:r>
              <a:rPr lang="en-US" dirty="0" smtClean="0"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dirty="0" smtClean="0">
              <a:cs typeface="Times New Roman"/>
            </a:endParaRPr>
          </a:p>
          <a:p>
            <a:r>
              <a:rPr lang="en-US" dirty="0">
                <a:cs typeface="Times New Roman"/>
              </a:rPr>
              <a:t>Dietary habits can condition the feedback loops. (Can people be addicted to food?) </a:t>
            </a:r>
          </a:p>
          <a:p>
            <a:endParaRPr lang="en-US" dirty="0" smtClean="0"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+mj-lt"/>
              <a:ea typeface="ヒラギノ明朝 ProN W3" charset="0"/>
              <a:cs typeface="Times New Roman"/>
              <a:sym typeface="Times New Roman" charset="0"/>
            </a:endParaRPr>
          </a:p>
          <a:p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363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3365"/>
            <a:ext cx="9144000" cy="1143000"/>
          </a:xfrm>
        </p:spPr>
        <p:txBody>
          <a:bodyPr/>
          <a:lstStyle/>
          <a:p>
            <a:r>
              <a:rPr lang="en-US" sz="2800" dirty="0" smtClean="0"/>
              <a:t>Hooked: Why bad habits are hard to break </a:t>
            </a:r>
            <a:endParaRPr lang="en-US" sz="2800" dirty="0"/>
          </a:p>
        </p:txBody>
      </p:sp>
      <p:pic>
        <p:nvPicPr>
          <p:cNvPr id="5" name="Hooked - Trimme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  <p:extLst>
      <p:ext uri="{BB962C8B-B14F-4D97-AF65-F5344CB8AC3E}">
        <p14:creationId xmlns:p14="http://schemas.microsoft.com/office/powerpoint/2010/main" val="13903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Wrap Up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461004"/>
            <a:ext cx="8229600" cy="17195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+mj-lt"/>
                <a:cs typeface="Times New Roman"/>
              </a:rPr>
              <a:t>Have you changed your opinion on the question: </a:t>
            </a:r>
            <a:r>
              <a:rPr lang="en-US" dirty="0">
                <a:latin typeface="+mj-lt"/>
                <a:cs typeface="Times New Roman"/>
              </a:rPr>
              <a:t>Can people be addicted to food? </a:t>
            </a:r>
            <a:endParaRPr lang="en-US" dirty="0">
              <a:latin typeface="+mj-lt"/>
              <a:ea typeface="ヒラギノ明朝 ProN W3" charset="0"/>
              <a:cs typeface="Times New Roman"/>
              <a:sym typeface="Times New Roman" charset="0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dirty="0">
              <a:latin typeface="Times New Roman"/>
              <a:cs typeface="Times New Roman"/>
            </a:endParaRPr>
          </a:p>
          <a:p>
            <a:pPr marL="304800" indent="-304800"/>
            <a:endParaRPr lang="en-US" dirty="0">
              <a:latin typeface="Times New Roman"/>
              <a:cs typeface="Times New Roman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74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263303" y="1598613"/>
            <a:ext cx="8627125" cy="46863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+mj-lt"/>
                <a:cs typeface="Times New Roman"/>
              </a:rPr>
              <a:t>Read the primary research paper in preparation for the </a:t>
            </a:r>
            <a:r>
              <a:rPr lang="en-US" b="1" dirty="0">
                <a:latin typeface="+mj-lt"/>
                <a:cs typeface="Times New Roman"/>
              </a:rPr>
              <a:t>L</a:t>
            </a:r>
            <a:r>
              <a:rPr lang="en-US" b="1" dirty="0" smtClean="0">
                <a:latin typeface="+mj-lt"/>
                <a:cs typeface="Times New Roman"/>
              </a:rPr>
              <a:t>esson 3.5</a:t>
            </a:r>
            <a:r>
              <a:rPr lang="en-US" b="1" dirty="0" smtClean="0">
                <a:latin typeface="+mj-lt"/>
              </a:rPr>
              <a:t>, </a:t>
            </a:r>
            <a:r>
              <a:rPr lang="en-US" b="1" dirty="0" smtClean="0"/>
              <a:t>using the Lesson 3.5 Worksheet </a:t>
            </a:r>
            <a:r>
              <a:rPr lang="en-US" b="1" dirty="0"/>
              <a:t>as a reading guide.</a:t>
            </a:r>
            <a:r>
              <a:rPr lang="en-US" dirty="0"/>
              <a:t> </a:t>
            </a:r>
            <a:endParaRPr lang="en-US" b="1" dirty="0" smtClean="0">
              <a:latin typeface="+mj-lt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Long</a:t>
            </a:r>
            <a:r>
              <a:rPr lang="en-US" i="1" dirty="0"/>
              <a:t>-Term Persistence of </a:t>
            </a:r>
            <a:r>
              <a:rPr lang="en-US" i="1" dirty="0" smtClean="0"/>
              <a:t>Hormonal</a:t>
            </a:r>
            <a:r>
              <a:rPr lang="en-US" dirty="0"/>
              <a:t> </a:t>
            </a:r>
            <a:r>
              <a:rPr lang="en-US" i="1" dirty="0" smtClean="0"/>
              <a:t>Adaptations </a:t>
            </a:r>
            <a:r>
              <a:rPr lang="en-US" i="1" dirty="0"/>
              <a:t>to Weight </a:t>
            </a:r>
            <a:r>
              <a:rPr lang="en-US" i="1" dirty="0" smtClean="0"/>
              <a:t>Loss.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1800" dirty="0" err="1" smtClean="0"/>
              <a:t>Priya</a:t>
            </a:r>
            <a:r>
              <a:rPr lang="en-US" sz="1800" dirty="0" smtClean="0"/>
              <a:t> </a:t>
            </a:r>
            <a:r>
              <a:rPr lang="en-US" sz="1800" dirty="0" err="1"/>
              <a:t>Sumithran</a:t>
            </a:r>
            <a:r>
              <a:rPr lang="en-US" sz="1800" dirty="0"/>
              <a:t> et al.  </a:t>
            </a:r>
            <a:r>
              <a:rPr lang="en-US" sz="1800" dirty="0" smtClean="0"/>
              <a:t>New England Journal of Medicine, 365;17. October </a:t>
            </a:r>
            <a:r>
              <a:rPr lang="en-US" sz="1800" dirty="0"/>
              <a:t>27, 2011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pPr marL="304800" indent="-304800"/>
            <a:endParaRPr lang="en-US" dirty="0">
              <a:latin typeface="Times New Roman"/>
              <a:ea typeface="ヒラギノ明朝 ProN W3" charset="0"/>
              <a:cs typeface="Times New Roman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197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How to read primary papers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235" y="1642071"/>
            <a:ext cx="8686800" cy="44840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000" b="1" u="sng" dirty="0" smtClean="0"/>
              <a:t>Q</a:t>
            </a:r>
            <a:r>
              <a:rPr lang="en-US" b="1" dirty="0" smtClean="0"/>
              <a:t>uestion:</a:t>
            </a:r>
          </a:p>
          <a:p>
            <a:pPr marL="914400" lvl="1" indent="-514350">
              <a:buFont typeface="Arial"/>
              <a:buChar char="•"/>
            </a:pPr>
            <a:r>
              <a:rPr lang="en-US" b="1" dirty="0" smtClean="0"/>
              <a:t>What is the main question of the paper?</a:t>
            </a:r>
          </a:p>
          <a:p>
            <a:pPr marL="0" indent="0">
              <a:buNone/>
            </a:pPr>
            <a:r>
              <a:rPr lang="en-US" sz="5000" b="1" u="sng" dirty="0" smtClean="0"/>
              <a:t>M</a:t>
            </a:r>
            <a:r>
              <a:rPr lang="en-US" b="1" dirty="0" smtClean="0"/>
              <a:t>ethod:</a:t>
            </a:r>
          </a:p>
          <a:p>
            <a:pPr marL="857250" lvl="1" indent="-457200">
              <a:buFont typeface="Arial"/>
              <a:buChar char="•"/>
            </a:pPr>
            <a:r>
              <a:rPr lang="en-US" b="1" dirty="0" smtClean="0"/>
              <a:t> How do they investigate this question?</a:t>
            </a:r>
            <a:endParaRPr lang="en-US" b="1" dirty="0"/>
          </a:p>
          <a:p>
            <a:pPr marL="0" indent="0">
              <a:buNone/>
            </a:pPr>
            <a:r>
              <a:rPr lang="en-US" sz="5400" b="1" u="sng" dirty="0" smtClean="0"/>
              <a:t>D</a:t>
            </a:r>
            <a:r>
              <a:rPr lang="en-US" b="1" dirty="0" smtClean="0"/>
              <a:t>ata:</a:t>
            </a:r>
          </a:p>
          <a:p>
            <a:pPr marL="857250" lvl="1" indent="-457200">
              <a:buFont typeface="Arial"/>
              <a:buChar char="•"/>
            </a:pPr>
            <a:r>
              <a:rPr lang="en-US" b="1" dirty="0" smtClean="0"/>
              <a:t> </a:t>
            </a:r>
            <a:r>
              <a:rPr lang="en-US" b="1" dirty="0"/>
              <a:t>E</a:t>
            </a:r>
            <a:r>
              <a:rPr lang="en-US" b="1" dirty="0" smtClean="0"/>
              <a:t>ach figure has its own Q,M,D,C</a:t>
            </a:r>
            <a:endParaRPr lang="en-US" b="1" dirty="0"/>
          </a:p>
          <a:p>
            <a:pPr marL="0" indent="0">
              <a:buNone/>
            </a:pPr>
            <a:r>
              <a:rPr lang="en-US" sz="5400" b="1" u="sng" dirty="0" smtClean="0"/>
              <a:t>C</a:t>
            </a:r>
            <a:r>
              <a:rPr lang="en-US" b="1" dirty="0" smtClean="0"/>
              <a:t>onclusion:</a:t>
            </a:r>
          </a:p>
          <a:p>
            <a:pPr marL="857250" lvl="1" indent="-457200">
              <a:buFont typeface="Arial"/>
              <a:buChar char="•"/>
            </a:pPr>
            <a:r>
              <a:rPr lang="en-US" b="1" dirty="0" smtClean="0"/>
              <a:t>What conclusions can you make based on the data?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220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0029"/>
            <a:ext cx="8229600" cy="1143000"/>
          </a:xfrm>
        </p:spPr>
        <p:txBody>
          <a:bodyPr/>
          <a:lstStyle/>
          <a:p>
            <a:r>
              <a:rPr lang="en-US" dirty="0"/>
              <a:t>Why is it so challenging to </a:t>
            </a:r>
            <a:r>
              <a:rPr lang="en-US" dirty="0" smtClean="0"/>
              <a:t>regulate our </a:t>
            </a:r>
            <a:r>
              <a:rPr lang="en-US" dirty="0"/>
              <a:t>weight?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2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275777"/>
            <a:ext cx="8229600" cy="45593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+mj-lt"/>
                <a:ea typeface="ヒラギノ明朝 ProN W3" charset="0"/>
                <a:cs typeface="Times New Roman"/>
                <a:sym typeface="Times New Roman" charset="0"/>
              </a:rPr>
              <a:t>What tells us when to eat and when to stop eating?</a:t>
            </a:r>
          </a:p>
          <a:p>
            <a:pPr marL="704850" lvl="1" indent="-304800"/>
            <a:r>
              <a:rPr lang="en-US" dirty="0" smtClean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Signals that relate </a:t>
            </a:r>
            <a:r>
              <a:rPr lang="en-US" dirty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to </a:t>
            </a:r>
            <a:r>
              <a:rPr lang="en-US" dirty="0" smtClean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actual </a:t>
            </a:r>
            <a:r>
              <a:rPr lang="en-US" dirty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energy </a:t>
            </a:r>
            <a:r>
              <a:rPr lang="en-US" dirty="0" smtClean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needs in </a:t>
            </a:r>
            <a:r>
              <a:rPr lang="en-US" dirty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order to maintain </a:t>
            </a:r>
            <a:r>
              <a:rPr lang="en-US" dirty="0" smtClean="0">
                <a:solidFill>
                  <a:srgbClr val="FF0000"/>
                </a:solidFill>
                <a:ea typeface="ヒラギノ明朝 ProN W3" charset="0"/>
                <a:cs typeface="Times New Roman"/>
                <a:sym typeface="Times New Roman" charset="0"/>
              </a:rPr>
              <a:t>homeostasis. </a:t>
            </a:r>
          </a:p>
          <a:p>
            <a:pPr marL="304800" indent="-304800"/>
            <a:r>
              <a:rPr lang="en-US" dirty="0" smtClean="0">
                <a:latin typeface="+mj-lt"/>
                <a:ea typeface="ヒラギノ明朝 ProN W3" charset="0"/>
                <a:cs typeface="Times New Roman"/>
                <a:sym typeface="Times New Roman" charset="0"/>
              </a:rPr>
              <a:t>What cues can make you feel hungry?</a:t>
            </a:r>
          </a:p>
          <a:p>
            <a:pPr marL="704850" lvl="1" indent="-304800"/>
            <a:r>
              <a:rPr lang="en-US" dirty="0" smtClean="0">
                <a:solidFill>
                  <a:srgbClr val="FF0000"/>
                </a:solidFill>
                <a:latin typeface="+mj-lt"/>
                <a:ea typeface="ヒラギノ明朝 ProN W3" charset="0"/>
                <a:cs typeface="Times New Roman"/>
                <a:sym typeface="Times New Roman" charset="0"/>
              </a:rPr>
              <a:t>Remember Pavlov’s dogs!</a:t>
            </a:r>
          </a:p>
          <a:p>
            <a:pPr marL="304800" indent="-304800"/>
            <a:r>
              <a:rPr lang="en-US" dirty="0" smtClean="0">
                <a:latin typeface="+mj-lt"/>
                <a:cs typeface="Times New Roman"/>
              </a:rPr>
              <a:t>What is addiction? Can </a:t>
            </a:r>
            <a:r>
              <a:rPr lang="en-US" dirty="0">
                <a:latin typeface="+mj-lt"/>
                <a:cs typeface="Times New Roman"/>
              </a:rPr>
              <a:t>people be addicted to food? </a:t>
            </a:r>
            <a:endParaRPr lang="en-US" dirty="0" smtClean="0">
              <a:latin typeface="+mj-lt"/>
              <a:cs typeface="Times New Roman"/>
            </a:endParaRPr>
          </a:p>
          <a:p>
            <a:pPr marL="704850" lvl="1" indent="-304800"/>
            <a:r>
              <a:rPr lang="en-US" dirty="0" smtClean="0">
                <a:solidFill>
                  <a:srgbClr val="FF0000"/>
                </a:solidFill>
                <a:latin typeface="Calibri"/>
                <a:ea typeface="ヒラギノ明朝 ProN W3" charset="0"/>
                <a:cs typeface="Calibri"/>
                <a:sym typeface="Times New Roman" charset="0"/>
              </a:rPr>
              <a:t>Addiction is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continued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use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of a mood altering substance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despite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adverse consequences.</a:t>
            </a:r>
          </a:p>
          <a:p>
            <a:pPr marL="304800" indent="-304800"/>
            <a:endParaRPr lang="en-US" dirty="0">
              <a:latin typeface="+mj-lt"/>
              <a:ea typeface="ヒラギノ明朝 ProN W3" charset="0"/>
              <a:cs typeface="Times New Roman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53" y="457200"/>
            <a:ext cx="8979647" cy="1143000"/>
          </a:xfrm>
        </p:spPr>
        <p:txBody>
          <a:bodyPr/>
          <a:lstStyle/>
          <a:p>
            <a:r>
              <a:rPr lang="en-US" sz="3200" dirty="0">
                <a:ea typeface="ヒラギノ明朝 ProN W3" charset="0"/>
                <a:cs typeface="Times New Roman"/>
                <a:sym typeface="Times New Roman" charset="0"/>
              </a:rPr>
              <a:t>What cues tell you that you want to eat?</a:t>
            </a:r>
            <a:br>
              <a:rPr lang="en-US" sz="3200" dirty="0">
                <a:ea typeface="ヒラギノ明朝 ProN W3" charset="0"/>
                <a:cs typeface="Times New Roman"/>
                <a:sym typeface="Times New Roman" charset="0"/>
              </a:rPr>
            </a:b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" r="-220"/>
          <a:stretch/>
        </p:blipFill>
        <p:spPr>
          <a:xfrm>
            <a:off x="2511037" y="1369315"/>
            <a:ext cx="4084043" cy="452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223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285" y="254127"/>
            <a:ext cx="4377514" cy="1143000"/>
          </a:xfrm>
        </p:spPr>
        <p:txBody>
          <a:bodyPr/>
          <a:lstStyle/>
          <a:p>
            <a:r>
              <a:rPr lang="en-US" sz="3200" b="1" dirty="0" smtClean="0"/>
              <a:t>Hunger and satiety </a:t>
            </a:r>
            <a:r>
              <a:rPr lang="en-US" sz="3200" dirty="0" smtClean="0"/>
              <a:t>s</a:t>
            </a:r>
            <a:r>
              <a:rPr lang="en-US" sz="3200" b="1" dirty="0" smtClean="0"/>
              <a:t>ignals</a:t>
            </a:r>
            <a:r>
              <a:rPr lang="en-US" sz="3200" dirty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to the brain</a:t>
            </a:r>
            <a:endParaRPr lang="en-US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445000" y="1595164"/>
            <a:ext cx="4699000" cy="46439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Hunger: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Ghrelin</a:t>
            </a:r>
          </a:p>
          <a:p>
            <a:pPr marL="400050" lvl="1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Satiety: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Status of intestines and liver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Hormones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   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    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Insulin	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Leptin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Peptides (PYY, CCK)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3" y="120937"/>
            <a:ext cx="4112155" cy="623999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71600" y="2222500"/>
            <a:ext cx="723900" cy="355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chemeClr val="accent6">
                  <a:lumMod val="75000"/>
                </a:schemeClr>
              </a:gs>
            </a:gsLst>
            <a:lin ang="159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67000" y="3187700"/>
            <a:ext cx="723900" cy="355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chemeClr val="accent6">
                  <a:lumMod val="75000"/>
                </a:schemeClr>
              </a:gs>
            </a:gsLst>
            <a:lin ang="159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95500" y="4343400"/>
            <a:ext cx="723900" cy="35560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99000">
                <a:schemeClr val="accent6">
                  <a:lumMod val="75000"/>
                </a:schemeClr>
              </a:gs>
            </a:gsLst>
            <a:lin ang="159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603500" y="2425700"/>
            <a:ext cx="992692" cy="585232"/>
            <a:chOff x="2603500" y="2425700"/>
            <a:chExt cx="992692" cy="585232"/>
          </a:xfrm>
        </p:grpSpPr>
        <p:sp>
          <p:nvSpPr>
            <p:cNvPr id="14" name="Oval 13"/>
            <p:cNvSpPr/>
            <p:nvPr/>
          </p:nvSpPr>
          <p:spPr>
            <a:xfrm flipH="1" flipV="1">
              <a:off x="2965450" y="24257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  <a:gs pos="99000">
                  <a:schemeClr val="accent3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03500" y="2641600"/>
              <a:ext cx="992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Grehlin</a:t>
              </a:r>
              <a:endParaRPr lang="en-US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965" y="3708400"/>
            <a:ext cx="877050" cy="674132"/>
            <a:chOff x="87965" y="3708400"/>
            <a:chExt cx="877050" cy="674132"/>
          </a:xfrm>
        </p:grpSpPr>
        <p:sp>
          <p:nvSpPr>
            <p:cNvPr id="13" name="Oval 12"/>
            <p:cNvSpPr/>
            <p:nvPr/>
          </p:nvSpPr>
          <p:spPr>
            <a:xfrm flipH="1" flipV="1">
              <a:off x="393700" y="37084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accent6">
                    <a:lumMod val="75000"/>
                  </a:schemeClr>
                </a:gs>
              </a:gsLst>
              <a:lin ang="159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965" y="4013200"/>
              <a:ext cx="877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Leptin</a:t>
              </a:r>
              <a:endParaRPr lang="en-US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67650" y="4000500"/>
            <a:ext cx="928447" cy="622300"/>
            <a:chOff x="1167650" y="4000500"/>
            <a:chExt cx="928447" cy="622300"/>
          </a:xfrm>
        </p:grpSpPr>
        <p:sp>
          <p:nvSpPr>
            <p:cNvPr id="9" name="Oval 8"/>
            <p:cNvSpPr/>
            <p:nvPr/>
          </p:nvSpPr>
          <p:spPr>
            <a:xfrm flipH="1" flipV="1">
              <a:off x="1752600" y="40005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accent6">
                    <a:lumMod val="75000"/>
                  </a:schemeClr>
                </a:gs>
              </a:gsLst>
              <a:lin ang="159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67650" y="4253468"/>
              <a:ext cx="928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Insulin</a:t>
              </a:r>
              <a:endParaRPr lang="en-US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19400" y="4074636"/>
            <a:ext cx="951255" cy="383064"/>
            <a:chOff x="2819400" y="4074636"/>
            <a:chExt cx="951255" cy="383064"/>
          </a:xfrm>
        </p:grpSpPr>
        <p:sp>
          <p:nvSpPr>
            <p:cNvPr id="10" name="Oval 9"/>
            <p:cNvSpPr/>
            <p:nvPr/>
          </p:nvSpPr>
          <p:spPr>
            <a:xfrm flipH="1" flipV="1">
              <a:off x="2819400" y="41529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accent6">
                    <a:lumMod val="75000"/>
                  </a:schemeClr>
                </a:gs>
              </a:gsLst>
              <a:lin ang="159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11500" y="4074636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PYY</a:t>
              </a:r>
              <a:endParaRPr lang="en-US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19400" y="4609068"/>
            <a:ext cx="976903" cy="394732"/>
            <a:chOff x="2819400" y="4609068"/>
            <a:chExt cx="976903" cy="394732"/>
          </a:xfrm>
        </p:grpSpPr>
        <p:sp>
          <p:nvSpPr>
            <p:cNvPr id="11" name="Oval 10"/>
            <p:cNvSpPr/>
            <p:nvPr/>
          </p:nvSpPr>
          <p:spPr>
            <a:xfrm flipH="1" flipV="1">
              <a:off x="2819400" y="46990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accent6">
                    <a:lumMod val="75000"/>
                  </a:schemeClr>
                </a:gs>
              </a:gsLst>
              <a:lin ang="159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11500" y="460906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CCK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19400" y="5345668"/>
            <a:ext cx="951255" cy="369332"/>
            <a:chOff x="2819400" y="5345668"/>
            <a:chExt cx="951255" cy="369332"/>
          </a:xfrm>
        </p:grpSpPr>
        <p:sp>
          <p:nvSpPr>
            <p:cNvPr id="12" name="Oval 11"/>
            <p:cNvSpPr/>
            <p:nvPr/>
          </p:nvSpPr>
          <p:spPr>
            <a:xfrm flipH="1" flipV="1">
              <a:off x="2819400" y="5397500"/>
              <a:ext cx="292100" cy="3048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  <a:gs pos="99000">
                  <a:schemeClr val="accent6">
                    <a:lumMod val="75000"/>
                  </a:schemeClr>
                </a:gs>
              </a:gsLst>
              <a:lin ang="159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85852" y="534566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CCK</a:t>
              </a:r>
              <a:endParaRPr lang="en-US" b="1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346200" y="2235200"/>
            <a:ext cx="774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nutrients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2628703" y="3238500"/>
            <a:ext cx="84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distention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026775" y="4396601"/>
            <a:ext cx="84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distention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0900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hypothalamus regulates the brain’s response</a:t>
            </a:r>
            <a:endParaRPr lang="en-US" b="1" dirty="0"/>
          </a:p>
        </p:txBody>
      </p:sp>
      <p:sp>
        <p:nvSpPr>
          <p:cNvPr id="32" name="Text Box 1028"/>
          <p:cNvSpPr txBox="1">
            <a:spLocks noChangeArrowheads="1"/>
          </p:cNvSpPr>
          <p:nvPr/>
        </p:nvSpPr>
        <p:spPr bwMode="auto">
          <a:xfrm>
            <a:off x="6967672" y="3521720"/>
            <a:ext cx="2044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Hypothalamus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3" name="Line 1029"/>
          <p:cNvSpPr>
            <a:spLocks noChangeShapeType="1"/>
          </p:cNvSpPr>
          <p:nvPr/>
        </p:nvSpPr>
        <p:spPr bwMode="auto">
          <a:xfrm flipH="1">
            <a:off x="4402272" y="2133600"/>
            <a:ext cx="2362200" cy="1066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8" name="Picture 1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1388042"/>
            <a:ext cx="4478472" cy="486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Line 1039"/>
          <p:cNvSpPr>
            <a:spLocks noChangeShapeType="1"/>
          </p:cNvSpPr>
          <p:nvPr/>
        </p:nvSpPr>
        <p:spPr bwMode="auto">
          <a:xfrm flipH="1" flipV="1">
            <a:off x="4921656" y="3484096"/>
            <a:ext cx="2355444" cy="706904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Text Box 1040"/>
          <p:cNvSpPr txBox="1">
            <a:spLocks noChangeArrowheads="1"/>
          </p:cNvSpPr>
          <p:nvPr/>
        </p:nvSpPr>
        <p:spPr bwMode="auto">
          <a:xfrm>
            <a:off x="6840672" y="5943600"/>
            <a:ext cx="1589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0000"/>
                </a:solidFill>
                <a:latin typeface="ArialMS" charset="0"/>
              </a:rPr>
              <a:t>arbl.cvmbs.colostate.edu</a:t>
            </a:r>
            <a:endParaRPr lang="en-US">
              <a:solidFill>
                <a:srgbClr val="000000"/>
              </a:solidFill>
              <a:latin typeface="Arial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3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/>
          <p:nvPr/>
        </p:nvGrpSpPr>
        <p:grpSpPr>
          <a:xfrm>
            <a:off x="1905000" y="1100939"/>
            <a:ext cx="5510928" cy="5287962"/>
            <a:chOff x="1905000" y="1417638"/>
            <a:chExt cx="5510928" cy="5287962"/>
          </a:xfrm>
        </p:grpSpPr>
        <p:sp>
          <p:nvSpPr>
            <p:cNvPr id="3" name="Rounded Rectangle 2"/>
            <p:cNvSpPr/>
            <p:nvPr/>
          </p:nvSpPr>
          <p:spPr>
            <a:xfrm>
              <a:off x="1905000" y="1417638"/>
              <a:ext cx="5510928" cy="528796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64290" y="1450463"/>
              <a:ext cx="30620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/>
                <a:t>Hypothalamus</a:t>
              </a:r>
              <a:endParaRPr lang="en-US" sz="2500" b="1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6162" y="-42061"/>
            <a:ext cx="9329498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How does the hypothalamus regulate hunger?</a:t>
            </a:r>
            <a:endParaRPr lang="en-US" sz="2800" b="1" dirty="0"/>
          </a:p>
        </p:txBody>
      </p:sp>
      <p:grpSp>
        <p:nvGrpSpPr>
          <p:cNvPr id="9" name="Group 12"/>
          <p:cNvGrpSpPr/>
          <p:nvPr/>
        </p:nvGrpSpPr>
        <p:grpSpPr>
          <a:xfrm>
            <a:off x="5092704" y="4512342"/>
            <a:ext cx="2081870" cy="1347817"/>
            <a:chOff x="5092704" y="4727260"/>
            <a:chExt cx="2081870" cy="1347817"/>
          </a:xfrm>
        </p:grpSpPr>
        <p:sp>
          <p:nvSpPr>
            <p:cNvPr id="39" name="Oval 38"/>
            <p:cNvSpPr/>
            <p:nvPr/>
          </p:nvSpPr>
          <p:spPr>
            <a:xfrm>
              <a:off x="5136423" y="4727260"/>
              <a:ext cx="1965238" cy="1347817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92704" y="5176712"/>
              <a:ext cx="208187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Satiety Center</a:t>
              </a:r>
            </a:p>
          </p:txBody>
        </p:sp>
      </p:grpSp>
      <p:sp>
        <p:nvSpPr>
          <p:cNvPr id="40" name="Oval 39"/>
          <p:cNvSpPr/>
          <p:nvPr/>
        </p:nvSpPr>
        <p:spPr>
          <a:xfrm>
            <a:off x="5187108" y="2489702"/>
            <a:ext cx="1914553" cy="1369398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828167" y="4692591"/>
            <a:ext cx="130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 smtClean="0"/>
              <a:t>Stop </a:t>
            </a:r>
            <a:br>
              <a:rPr lang="en-US" sz="3000" b="1" dirty="0" smtClean="0"/>
            </a:br>
            <a:r>
              <a:rPr lang="en-US" sz="3000" b="1" dirty="0" smtClean="0"/>
              <a:t>Eating!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5280" y="2900903"/>
            <a:ext cx="826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 smtClean="0"/>
              <a:t>Eat!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0" y="4745203"/>
            <a:ext cx="1239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err="1" smtClean="0"/>
              <a:t>Leptin</a:t>
            </a:r>
            <a:r>
              <a:rPr lang="en-US" sz="2200" b="1" dirty="0" smtClean="0"/>
              <a:t> &amp; </a:t>
            </a:r>
            <a:br>
              <a:rPr lang="en-US" sz="2200" b="1" dirty="0" smtClean="0"/>
            </a:br>
            <a:r>
              <a:rPr lang="en-US" sz="2200" b="1" dirty="0" smtClean="0"/>
              <a:t>Insulin</a:t>
            </a:r>
            <a:endParaRPr lang="en-US" sz="2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8392" y="3062335"/>
            <a:ext cx="1043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Ghrelin</a:t>
            </a:r>
            <a:endParaRPr lang="en-US" sz="2200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7065572" y="3239204"/>
            <a:ext cx="104752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065572" y="5199412"/>
            <a:ext cx="104752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5"/>
          <p:cNvGrpSpPr/>
          <p:nvPr/>
        </p:nvGrpSpPr>
        <p:grpSpPr>
          <a:xfrm>
            <a:off x="1905000" y="1842482"/>
            <a:ext cx="2651760" cy="4419600"/>
            <a:chOff x="1905000" y="2057400"/>
            <a:chExt cx="2651760" cy="4419600"/>
          </a:xfrm>
        </p:grpSpPr>
        <p:grpSp>
          <p:nvGrpSpPr>
            <p:cNvPr id="15" name="Group 16"/>
            <p:cNvGrpSpPr/>
            <p:nvPr/>
          </p:nvGrpSpPr>
          <p:grpSpPr>
            <a:xfrm>
              <a:off x="1905000" y="2057400"/>
              <a:ext cx="2651760" cy="4419600"/>
              <a:chOff x="1905000" y="2057400"/>
              <a:chExt cx="2651760" cy="44196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905000" y="2057400"/>
                <a:ext cx="2651760" cy="44196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652926" y="2199234"/>
                <a:ext cx="1160446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200" b="1" dirty="0" err="1" smtClean="0"/>
                  <a:t>Arcuate</a:t>
                </a:r>
                <a:r>
                  <a:rPr lang="en-US" sz="2200" b="1" dirty="0" smtClean="0"/>
                  <a:t> </a:t>
                </a:r>
                <a:br>
                  <a:rPr lang="en-US" sz="2200" b="1" dirty="0" smtClean="0"/>
                </a:br>
                <a:r>
                  <a:rPr lang="en-US" sz="2200" b="1" dirty="0" smtClean="0"/>
                  <a:t>Nucleus</a:t>
                </a:r>
                <a:endParaRPr lang="en-US" sz="2200" b="1" dirty="0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2509417" y="3007218"/>
              <a:ext cx="1371600" cy="1066800"/>
            </a:xfrm>
            <a:prstGeom prst="ellipse">
              <a:avLst/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2468899" y="4840652"/>
              <a:ext cx="1371600" cy="1066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>
            <a:off x="1120161" y="3341398"/>
            <a:ext cx="13487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02332" y="5168219"/>
            <a:ext cx="13487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997801" y="3259024"/>
            <a:ext cx="1189308" cy="187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901440" y="5199412"/>
            <a:ext cx="11979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29319" y="2832411"/>
            <a:ext cx="18795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Hunger Center</a:t>
            </a:r>
            <a:endParaRPr lang="en-US" sz="2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809273" y="2847010"/>
            <a:ext cx="797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AGRP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873289" y="3247120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NPY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592484" y="492596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Symbol" pitchFamily="18" charset="2"/>
              </a:rPr>
              <a:t>a</a:t>
            </a:r>
            <a:r>
              <a:rPr lang="en-US" sz="2400" b="1" dirty="0" smtClean="0"/>
              <a:t>-MSH</a:t>
            </a:r>
          </a:p>
        </p:txBody>
      </p:sp>
    </p:spTree>
    <p:extLst>
      <p:ext uri="{BB962C8B-B14F-4D97-AF65-F5344CB8AC3E}">
        <p14:creationId xmlns:p14="http://schemas.microsoft.com/office/powerpoint/2010/main" val="2358132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/>
          <p:nvPr/>
        </p:nvGrpSpPr>
        <p:grpSpPr>
          <a:xfrm>
            <a:off x="1905000" y="1105030"/>
            <a:ext cx="5510928" cy="5287962"/>
            <a:chOff x="1905000" y="1417638"/>
            <a:chExt cx="5510928" cy="5287962"/>
          </a:xfrm>
        </p:grpSpPr>
        <p:sp>
          <p:nvSpPr>
            <p:cNvPr id="3" name="Rounded Rectangle 2"/>
            <p:cNvSpPr/>
            <p:nvPr/>
          </p:nvSpPr>
          <p:spPr>
            <a:xfrm>
              <a:off x="1905000" y="1417638"/>
              <a:ext cx="5510928" cy="528796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264290" y="1450463"/>
              <a:ext cx="30620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smtClean="0"/>
                <a:t>Hypothalamus</a:t>
              </a:r>
              <a:endParaRPr lang="en-US" sz="2500" b="1" dirty="0"/>
            </a:p>
          </p:txBody>
        </p:sp>
      </p:grpSp>
      <p:grpSp>
        <p:nvGrpSpPr>
          <p:cNvPr id="9" name="Group 16"/>
          <p:cNvGrpSpPr/>
          <p:nvPr/>
        </p:nvGrpSpPr>
        <p:grpSpPr>
          <a:xfrm>
            <a:off x="1905000" y="1744792"/>
            <a:ext cx="2651760" cy="4419600"/>
            <a:chOff x="1905000" y="2057400"/>
            <a:chExt cx="2651760" cy="4419600"/>
          </a:xfrm>
        </p:grpSpPr>
        <p:sp>
          <p:nvSpPr>
            <p:cNvPr id="37" name="Oval 36"/>
            <p:cNvSpPr/>
            <p:nvPr/>
          </p:nvSpPr>
          <p:spPr>
            <a:xfrm>
              <a:off x="1905000" y="2057400"/>
              <a:ext cx="2651760" cy="441960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52926" y="2199234"/>
              <a:ext cx="11604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err="1" smtClean="0"/>
                <a:t>Arcuate</a:t>
              </a:r>
              <a:r>
                <a:rPr lang="en-US" sz="2200" b="1" dirty="0" smtClean="0"/>
                <a:t> </a:t>
              </a:r>
              <a:br>
                <a:rPr lang="en-US" sz="2200" b="1" dirty="0" smtClean="0"/>
              </a:br>
              <a:r>
                <a:rPr lang="en-US" sz="2200" b="1" dirty="0" smtClean="0"/>
                <a:t>Nucleus</a:t>
              </a:r>
              <a:endParaRPr lang="en-US" sz="2200" b="1" dirty="0"/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5209413" y="4414652"/>
            <a:ext cx="1899460" cy="1347817"/>
            <a:chOff x="5209413" y="4727260"/>
            <a:chExt cx="1899460" cy="1347817"/>
          </a:xfrm>
        </p:grpSpPr>
        <p:sp>
          <p:nvSpPr>
            <p:cNvPr id="39" name="Oval 38"/>
            <p:cNvSpPr/>
            <p:nvPr/>
          </p:nvSpPr>
          <p:spPr>
            <a:xfrm>
              <a:off x="5209413" y="4727260"/>
              <a:ext cx="1844040" cy="1347817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4139" y="5168927"/>
              <a:ext cx="183473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Satiety Center</a:t>
              </a:r>
              <a:endParaRPr lang="en-US" sz="2200" b="1" dirty="0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5187109" y="2392012"/>
            <a:ext cx="1921764" cy="1347817"/>
            <a:chOff x="5187109" y="2704620"/>
            <a:chExt cx="1921764" cy="1347817"/>
          </a:xfrm>
        </p:grpSpPr>
        <p:sp>
          <p:nvSpPr>
            <p:cNvPr id="40" name="Oval 39"/>
            <p:cNvSpPr/>
            <p:nvPr/>
          </p:nvSpPr>
          <p:spPr>
            <a:xfrm>
              <a:off x="5187109" y="2704620"/>
              <a:ext cx="1844040" cy="134781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9319" y="3145019"/>
              <a:ext cx="187955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 smtClean="0"/>
                <a:t>Hunger Center</a:t>
              </a:r>
              <a:endParaRPr lang="en-US" sz="2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828167" y="4594901"/>
            <a:ext cx="13016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 smtClean="0"/>
              <a:t>Stop </a:t>
            </a:r>
            <a:br>
              <a:rPr lang="en-US" sz="3000" b="1" dirty="0" smtClean="0"/>
            </a:br>
            <a:r>
              <a:rPr lang="en-US" sz="3000" b="1" dirty="0" smtClean="0"/>
              <a:t>Eating!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5280" y="2803213"/>
            <a:ext cx="826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000" b="1" dirty="0" smtClean="0"/>
              <a:t>Eat!</a:t>
            </a:r>
          </a:p>
        </p:txBody>
      </p:sp>
      <p:grpSp>
        <p:nvGrpSpPr>
          <p:cNvPr id="15" name="Group 35"/>
          <p:cNvGrpSpPr/>
          <p:nvPr/>
        </p:nvGrpSpPr>
        <p:grpSpPr>
          <a:xfrm rot="19335525">
            <a:off x="3510560" y="3928346"/>
            <a:ext cx="1899385" cy="327628"/>
            <a:chOff x="3110618" y="3505200"/>
            <a:chExt cx="2376828" cy="203052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3110618" y="3602886"/>
              <a:ext cx="237682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487446" y="3505200"/>
              <a:ext cx="0" cy="2030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0" y="4647513"/>
            <a:ext cx="1239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err="1" smtClean="0"/>
              <a:t>Leptin</a:t>
            </a:r>
            <a:r>
              <a:rPr lang="en-US" sz="2200" b="1" dirty="0" smtClean="0"/>
              <a:t> &amp; </a:t>
            </a:r>
            <a:br>
              <a:rPr lang="en-US" sz="2200" b="1" dirty="0" smtClean="0"/>
            </a:br>
            <a:r>
              <a:rPr lang="en-US" sz="2200" b="1" dirty="0" smtClean="0"/>
              <a:t>Insulin</a:t>
            </a:r>
            <a:endParaRPr lang="en-US" sz="2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8392" y="2964645"/>
            <a:ext cx="10439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/>
              <a:t>Ghrelin</a:t>
            </a:r>
            <a:endParaRPr lang="en-US" sz="2200" b="1" dirty="0"/>
          </a:p>
        </p:txBody>
      </p:sp>
      <p:grpSp>
        <p:nvGrpSpPr>
          <p:cNvPr id="17" name="Group 42"/>
          <p:cNvGrpSpPr/>
          <p:nvPr/>
        </p:nvGrpSpPr>
        <p:grpSpPr>
          <a:xfrm rot="19226070">
            <a:off x="891828" y="3976963"/>
            <a:ext cx="1793690" cy="518551"/>
            <a:chOff x="3110618" y="3505200"/>
            <a:chExt cx="2376828" cy="203052"/>
          </a:xfrm>
        </p:grpSpPr>
        <p:cxnSp>
          <p:nvCxnSpPr>
            <p:cNvPr id="44" name="Straight Arrow Connector 43"/>
            <p:cNvCxnSpPr/>
            <p:nvPr/>
          </p:nvCxnSpPr>
          <p:spPr>
            <a:xfrm>
              <a:off x="3110618" y="3602886"/>
              <a:ext cx="237682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487446" y="3505200"/>
              <a:ext cx="0" cy="2030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/>
          <p:cNvCxnSpPr/>
          <p:nvPr/>
        </p:nvCxnSpPr>
        <p:spPr>
          <a:xfrm>
            <a:off x="1120161" y="3243708"/>
            <a:ext cx="13487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997801" y="3161334"/>
            <a:ext cx="1189308" cy="18755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102332" y="5070529"/>
            <a:ext cx="134873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901440" y="5101722"/>
            <a:ext cx="1197975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065572" y="3141514"/>
            <a:ext cx="104752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7065572" y="5101722"/>
            <a:ext cx="1047522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509417" y="2694610"/>
            <a:ext cx="1371600" cy="1066800"/>
          </a:xfrm>
          <a:prstGeom prst="ellipse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468899" y="4528044"/>
            <a:ext cx="1371600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26201" y="4813585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Symbol" pitchFamily="18" charset="2"/>
              </a:rPr>
              <a:t>a</a:t>
            </a:r>
            <a:r>
              <a:rPr lang="en-US" sz="2400" b="1" dirty="0" smtClean="0"/>
              <a:t>-MSH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9273" y="2847010"/>
            <a:ext cx="797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AGRP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73289" y="3247120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NPY</a:t>
            </a:r>
            <a:endParaRPr lang="en-US" sz="2000" b="1" dirty="0"/>
          </a:p>
        </p:txBody>
      </p:sp>
      <p:sp>
        <p:nvSpPr>
          <p:cNvPr id="43" name="Title 1"/>
          <p:cNvSpPr txBox="1">
            <a:spLocks/>
          </p:cNvSpPr>
          <p:nvPr/>
        </p:nvSpPr>
        <p:spPr bwMode="auto">
          <a:xfrm>
            <a:off x="-287286" y="-156650"/>
            <a:ext cx="93294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z="2800" dirty="0" smtClean="0"/>
              <a:t>How does the hypothalamus regulate hunger?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479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1" grpId="0"/>
      <p:bldP spid="42" grpId="0"/>
      <p:bldP spid="16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270" y="85392"/>
            <a:ext cx="8051799" cy="828197"/>
          </a:xfrm>
        </p:spPr>
        <p:txBody>
          <a:bodyPr/>
          <a:lstStyle/>
          <a:p>
            <a:r>
              <a:rPr lang="en-US" b="1" dirty="0" smtClean="0"/>
              <a:t>Hunger and Satiety Signals</a:t>
            </a:r>
            <a:endParaRPr lang="en-US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135094" y="886281"/>
            <a:ext cx="6498441" cy="5440457"/>
            <a:chOff x="1135094" y="886281"/>
            <a:chExt cx="6498441" cy="544045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5094" y="911934"/>
              <a:ext cx="6498441" cy="54148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28520" y="3462578"/>
              <a:ext cx="820417" cy="280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74734" y="3225454"/>
              <a:ext cx="641233" cy="27968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87570" y="4537764"/>
              <a:ext cx="556264" cy="55305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04019" y="3191740"/>
              <a:ext cx="723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Leptin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0890" y="4525512"/>
              <a:ext cx="573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PYY</a:t>
              </a:r>
            </a:p>
            <a:p>
              <a:r>
                <a:rPr lang="en-US" sz="1400" b="1" dirty="0" smtClean="0"/>
                <a:t>CCK</a:t>
              </a:r>
              <a:endParaRPr lang="en-US" sz="1400" b="1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54272" y="1773212"/>
              <a:ext cx="839575" cy="77781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830271" y="1773212"/>
              <a:ext cx="839575" cy="7778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35806" y="3431323"/>
              <a:ext cx="813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Grehlin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07793" y="1893694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r>
                <a:rPr lang="en-US" sz="1400" b="1" dirty="0" smtClean="0"/>
                <a:t>AGRP</a:t>
              </a:r>
            </a:p>
            <a:p>
              <a:r>
                <a:rPr lang="en-US" sz="1400" b="1" dirty="0">
                  <a:latin typeface="Wingdings"/>
                  <a:ea typeface="Wingdings"/>
                  <a:cs typeface="Wingdings"/>
                  <a:sym typeface="Wingdings"/>
                </a:rPr>
                <a:t></a:t>
              </a:r>
              <a:r>
                <a:rPr lang="en-US" sz="1400" b="1" dirty="0" smtClean="0"/>
                <a:t>NPY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29508" y="1896556"/>
              <a:ext cx="8643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1400" b="1" dirty="0" smtClean="0"/>
                <a:t>AGRP</a:t>
              </a:r>
            </a:p>
            <a:p>
              <a:r>
                <a:rPr lang="en-US" sz="1400" b="1" dirty="0">
                  <a:latin typeface="Wingdings"/>
                  <a:ea typeface="Wingdings"/>
                  <a:cs typeface="Wingdings"/>
                  <a:sym typeface="Wingdings"/>
                </a:rPr>
                <a:t></a:t>
              </a:r>
              <a:r>
                <a:rPr lang="en-US" sz="1400" b="1" dirty="0" smtClean="0"/>
                <a:t>NPY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35094" y="886281"/>
              <a:ext cx="941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Fasting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4587" y="892587"/>
              <a:ext cx="10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Feeding</a:t>
              </a:r>
              <a:endParaRPr lang="en-US" dirty="0"/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 bwMode="auto">
          <a:xfrm>
            <a:off x="542670" y="5524164"/>
            <a:ext cx="8051799" cy="82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smtClean="0"/>
              <a:t>Can these signals be ignored?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9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MD final color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final colors.thmx</Template>
  <TotalTime>10086</TotalTime>
  <Words>770</Words>
  <Application>Microsoft Macintosh PowerPoint</Application>
  <PresentationFormat>On-screen Show (4:3)</PresentationFormat>
  <Paragraphs>131</Paragraphs>
  <Slides>17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MD final colors</vt:lpstr>
      <vt:lpstr>What makes us feel hungry or full?</vt:lpstr>
      <vt:lpstr>Why is it so challenging to regulate our weight? </vt:lpstr>
      <vt:lpstr>Do Now</vt:lpstr>
      <vt:lpstr>What cues tell you that you want to eat? </vt:lpstr>
      <vt:lpstr>Hunger and satiety signals  to the brain</vt:lpstr>
      <vt:lpstr>The hypothalamus regulates the brain’s response</vt:lpstr>
      <vt:lpstr>How does the hypothalamus regulate hunger?</vt:lpstr>
      <vt:lpstr>PowerPoint Presentation</vt:lpstr>
      <vt:lpstr>Hunger and Satiety Signals</vt:lpstr>
      <vt:lpstr>Eating Disorders</vt:lpstr>
      <vt:lpstr>How might the satiety pathway affect the development of obesity?</vt:lpstr>
      <vt:lpstr>Prader Willi Syndrome</vt:lpstr>
      <vt:lpstr>How might this pathway impact development of obesity?</vt:lpstr>
      <vt:lpstr>Hooked: Why bad habits are hard to break </vt:lpstr>
      <vt:lpstr>Wrap Up</vt:lpstr>
      <vt:lpstr>Homework</vt:lpstr>
      <vt:lpstr>How to read primary papers 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Stephanie Tammen</cp:lastModifiedBy>
  <cp:revision>34</cp:revision>
  <dcterms:modified xsi:type="dcterms:W3CDTF">2014-11-05T02:50:27Z</dcterms:modified>
</cp:coreProperties>
</file>